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7"/>
  </p:notesMasterIdLst>
  <p:sldIdLst>
    <p:sldId id="256" r:id="rId4"/>
    <p:sldId id="272" r:id="rId5"/>
    <p:sldId id="261" r:id="rId6"/>
    <p:sldId id="277" r:id="rId7"/>
    <p:sldId id="274" r:id="rId8"/>
    <p:sldId id="264" r:id="rId9"/>
    <p:sldId id="296" r:id="rId10"/>
    <p:sldId id="294" r:id="rId11"/>
    <p:sldId id="275" r:id="rId12"/>
    <p:sldId id="268" r:id="rId13"/>
    <p:sldId id="273" r:id="rId14"/>
    <p:sldId id="289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72" d="100"/>
          <a:sy n="72" d="100"/>
        </p:scale>
        <p:origin x="894" y="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E3AFE-6290-48D3-9D82-0D927A913DFA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972B1-7EAC-4CA1-B32E-EC338875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1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70121" y="1843870"/>
            <a:ext cx="561057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400" b="1" dirty="0">
                <a:effectLst/>
                <a:ea typeface="Calibri" panose="020F0502020204030204" pitchFamily="34" charset="0"/>
              </a:rPr>
              <a:t>ĐỒ ÁN CƠ SỞ 5</a:t>
            </a:r>
            <a:endParaRPr lang="ko-KR" altLang="en-US" sz="1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185414" y="2542124"/>
            <a:ext cx="6523833" cy="14526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CHƯƠNG TRÌNH XỬ LÍ ẢNH NHẬN DIỆN DÙNG TRONG CHẤM CÔNG, ĐIỂM DANH</a:t>
            </a: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1556" y="2155762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0B818-2642-475B-85D4-E447B2E9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5" y="84127"/>
            <a:ext cx="11477396" cy="16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60CBC-A379-4744-AA8E-38C300DDCF91}"/>
              </a:ext>
            </a:extLst>
          </p:cNvPr>
          <p:cNvSpPr txBox="1"/>
          <p:nvPr/>
        </p:nvSpPr>
        <p:spPr>
          <a:xfrm>
            <a:off x="7069818" y="4625265"/>
            <a:ext cx="4890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cs typeface="Times New Roman" panose="02020603050405020304" pitchFamily="18" charset="0"/>
              </a:rPr>
              <a:t>Trần</a:t>
            </a:r>
            <a:r>
              <a:rPr lang="en-US" sz="2400" b="1" dirty="0"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cs typeface="Times New Roman" panose="02020603050405020304" pitchFamily="18" charset="0"/>
              </a:rPr>
              <a:t>Thích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cs typeface="Times New Roman" panose="02020603050405020304" pitchFamily="18" charset="0"/>
              </a:rPr>
              <a:t>	          </a:t>
            </a:r>
            <a:r>
              <a:rPr lang="en-US" sz="2400" b="1" dirty="0" err="1">
                <a:cs typeface="Times New Roman" panose="02020603050405020304" pitchFamily="18" charset="0"/>
              </a:rPr>
              <a:t>Trần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Đình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Nghĩa</a:t>
            </a:r>
            <a:r>
              <a:rPr lang="en-US" sz="2400" b="1" dirty="0"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76F6B-6CBE-4241-9F71-C1A80422DA92}"/>
              </a:ext>
            </a:extLst>
          </p:cNvPr>
          <p:cNvSpPr txBox="1"/>
          <p:nvPr/>
        </p:nvSpPr>
        <p:spPr>
          <a:xfrm>
            <a:off x="3032817" y="6208278"/>
            <a:ext cx="5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Đà</a:t>
            </a:r>
            <a:r>
              <a:rPr lang="en-US" b="1" dirty="0"/>
              <a:t> </a:t>
            </a:r>
            <a:r>
              <a:rPr lang="en-US" b="1" dirty="0" err="1"/>
              <a:t>Nẵng</a:t>
            </a:r>
            <a:r>
              <a:rPr lang="en-US" b="1" dirty="0"/>
              <a:t>, 26 </a:t>
            </a:r>
            <a:r>
              <a:rPr lang="en-US" b="1" dirty="0" err="1"/>
              <a:t>tháng</a:t>
            </a:r>
            <a:r>
              <a:rPr lang="en-US" b="1" dirty="0"/>
              <a:t> 8 </a:t>
            </a:r>
            <a:r>
              <a:rPr lang="en-US" b="1" dirty="0" err="1"/>
              <a:t>năm</a:t>
            </a:r>
            <a:r>
              <a:rPr lang="en-US" b="1" dirty="0"/>
              <a:t> 2020.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76F65-C339-4B6F-B402-26D4E726DFD0}"/>
              </a:ext>
            </a:extLst>
          </p:cNvPr>
          <p:cNvSpPr txBox="1"/>
          <p:nvPr/>
        </p:nvSpPr>
        <p:spPr>
          <a:xfrm>
            <a:off x="7085042" y="5477881"/>
            <a:ext cx="489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GVHD: </a:t>
            </a:r>
            <a:r>
              <a:rPr lang="en-US" sz="2400" b="1" dirty="0" err="1">
                <a:cs typeface="Times New Roman" panose="02020603050405020304" pitchFamily="18" charset="0"/>
              </a:rPr>
              <a:t>TS.Lê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Văn</a:t>
            </a:r>
            <a:r>
              <a:rPr lang="en-US" sz="2400" b="1" dirty="0">
                <a:cs typeface="Times New Roman" panose="02020603050405020304" pitchFamily="18" charset="0"/>
              </a:rPr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chạy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5D6E7-96F6-41EC-A79A-5738C6040C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3" y="1675140"/>
            <a:ext cx="3982477" cy="39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C9E4F-4103-49CF-9A79-FE5BFA8FD2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95" y="1675140"/>
            <a:ext cx="3713207" cy="395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84776-4F34-4F37-AE80-4A560C3700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30481" y="1793782"/>
            <a:ext cx="3466243" cy="3831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CD9F4-8584-4F4F-B352-586F61A28093}"/>
              </a:ext>
            </a:extLst>
          </p:cNvPr>
          <p:cNvSpPr txBox="1"/>
          <p:nvPr/>
        </p:nvSpPr>
        <p:spPr>
          <a:xfrm>
            <a:off x="474706" y="5810259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GIAO DIỆN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02CCE-2F87-4E91-9D4A-8F8AACE06E8B}"/>
              </a:ext>
            </a:extLst>
          </p:cNvPr>
          <p:cNvSpPr txBox="1"/>
          <p:nvPr/>
        </p:nvSpPr>
        <p:spPr>
          <a:xfrm>
            <a:off x="4673600" y="5810259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PHÁT HIỆN KHUÔN MẶT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524C0-51F6-477F-86B8-1F0B34353DCF}"/>
              </a:ext>
            </a:extLst>
          </p:cNvPr>
          <p:cNvSpPr txBox="1"/>
          <p:nvPr/>
        </p:nvSpPr>
        <p:spPr>
          <a:xfrm>
            <a:off x="8886824" y="5809236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NHẬN DIỆN KHUÔN MẶT</a:t>
            </a:r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5700029" y="78861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GB" altLang="ko-KR" sz="2800" b="1" dirty="0">
                <a:solidFill>
                  <a:schemeClr val="bg1"/>
                </a:solidFill>
                <a:cs typeface="Arial" pitchFamily="34" charset="0"/>
              </a:rPr>
              <a:t>ƯU ĐIỂM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0744" y="2840127"/>
            <a:ext cx="2616290" cy="23967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693841" y="192826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3992363" y="192826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693842" y="5191946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053258" y="51526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5700029" y="1344850"/>
            <a:ext cx="6606875" cy="2345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khuôn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mặt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khuôn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mặt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ai,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chấm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mức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đây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mọi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kể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rành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tin.</a:t>
            </a:r>
            <a:endParaRPr lang="en-US" altLang="ko-KR" sz="16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6F89E-279C-43BD-9C7F-8FB624B5FBF5}"/>
              </a:ext>
            </a:extLst>
          </p:cNvPr>
          <p:cNvSpPr txBox="1"/>
          <p:nvPr/>
        </p:nvSpPr>
        <p:spPr>
          <a:xfrm>
            <a:off x="5700029" y="3951755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GB" altLang="ko-KR" sz="2800" b="1" dirty="0">
                <a:solidFill>
                  <a:schemeClr val="bg1"/>
                </a:solidFill>
                <a:cs typeface="Arial" pitchFamily="34" charset="0"/>
              </a:rPr>
              <a:t>HẠN CHẾ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8233C-B93F-4FFC-96C0-2A7966955875}"/>
              </a:ext>
            </a:extLst>
          </p:cNvPr>
          <p:cNvSpPr txBox="1"/>
          <p:nvPr/>
        </p:nvSpPr>
        <p:spPr>
          <a:xfrm>
            <a:off x="5700028" y="4637795"/>
            <a:ext cx="6491971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  <p:bldP spid="3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HƯỚNG PHÁT TRIỂN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1A6E420-5886-40BB-B28E-F0358665391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00655559-54B2-4B2E-9B99-130B2E5EE92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162B0D-3F11-4A7F-A326-E2E7433CF36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B2FC03-6709-4A40-8CED-9A2FA4968482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A47BF0B0-BC34-4596-AC40-E33E95E889E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6A3BB4A9-AD5C-460C-AD12-037516CC3799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5C456C90-6188-47B9-858F-8424550AF71E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36B3BD7-E677-4838-BF3C-72DAE6DA93AB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320ED770-B507-4274-A551-19624D8E845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5F505146-A72A-4900-A7C3-ACDBF94B7344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3DE50B-FBFB-4A77-9248-8C798104470A}"/>
              </a:ext>
            </a:extLst>
          </p:cNvPr>
          <p:cNvSpPr txBox="1"/>
          <p:nvPr/>
        </p:nvSpPr>
        <p:spPr>
          <a:xfrm>
            <a:off x="734987" y="2616849"/>
            <a:ext cx="3295240" cy="374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03420-BD0A-42DC-96D2-66CDAB31559D}"/>
              </a:ext>
            </a:extLst>
          </p:cNvPr>
          <p:cNvSpPr txBox="1"/>
          <p:nvPr/>
        </p:nvSpPr>
        <p:spPr>
          <a:xfrm>
            <a:off x="7818889" y="3294077"/>
            <a:ext cx="3286325" cy="670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123FE3-B720-4262-B24F-36BC34AC3D93}"/>
              </a:ext>
            </a:extLst>
          </p:cNvPr>
          <p:cNvGrpSpPr/>
          <p:nvPr/>
        </p:nvGrpSpPr>
        <p:grpSpPr>
          <a:xfrm>
            <a:off x="7887776" y="5119775"/>
            <a:ext cx="2997666" cy="672966"/>
            <a:chOff x="5561445" y="4706348"/>
            <a:chExt cx="4061969" cy="6729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BEA39F-F55C-4CE3-9A1A-ADF373428CA8}"/>
                </a:ext>
              </a:extLst>
            </p:cNvPr>
            <p:cNvSpPr txBox="1"/>
            <p:nvPr/>
          </p:nvSpPr>
          <p:spPr>
            <a:xfrm>
              <a:off x="5561445" y="4706348"/>
              <a:ext cx="4061969" cy="6704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Hoàn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gửi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email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tệp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điểm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GB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FD7FDD-D03C-4148-B776-487388C72DE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E778D1-836B-4AA3-9556-3DBC1107D343}"/>
              </a:ext>
            </a:extLst>
          </p:cNvPr>
          <p:cNvSpPr txBox="1"/>
          <p:nvPr/>
        </p:nvSpPr>
        <p:spPr>
          <a:xfrm>
            <a:off x="1095416" y="4273433"/>
            <a:ext cx="27268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68FBEE-84F2-45B5-9A45-3E97E2B3685B}"/>
              </a:ext>
            </a:extLst>
          </p:cNvPr>
          <p:cNvSpPr/>
          <p:nvPr/>
        </p:nvSpPr>
        <p:spPr>
          <a:xfrm>
            <a:off x="8337103" y="18375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264166-9FF1-4AA9-8843-E4541D1B66ED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A6001F-1BAD-406A-8E77-8E0FEE9F7799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218373-D126-45A6-A6C2-6431474740C4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19C4C-6424-4DD2-B626-2A741A35B581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880EBCDB-6776-431B-BC15-154EFD4CBA35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AEA548EC-554D-485B-AF0E-B1F332071A97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7F9F3B16-04F1-4938-9980-14443F0AFD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E10DD9F-76F0-41B9-A17F-372726212FA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AF0E0E17-2565-4DD6-9EAE-283ADD59A045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6A3AFF8-5848-43C4-8E09-A32442720238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41CC194-A6AC-48EF-ADEB-1FB6463E4F5F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91589A-D1DF-45F6-85B4-E82D8B3D2DA3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339B145-AE8E-4E3B-8D9F-C815A86E344F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58710DD0-39FA-4B48-8AAE-12C94EFC6624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:a16="http://schemas.microsoft.com/office/drawing/2014/main" id="{65F77056-A3C4-4150-93DF-B3F1B0F72E56}"/>
              </a:ext>
            </a:extLst>
          </p:cNvPr>
          <p:cNvSpPr/>
          <p:nvPr/>
        </p:nvSpPr>
        <p:spPr>
          <a:xfrm>
            <a:off x="8564736" y="209734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885ACBBA-BA17-401F-9CA6-0B80704BBAAA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CFCEFB15-164D-4D24-8734-CFEDE2F6BAC2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42A8F73C-33E3-485C-9F27-8E240C6CF45E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AAAF423E-BAEF-4ADF-B5A7-0E65F48EDDEE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3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ackground Thank You Powerpoint Slide- SlideEgg">
            <a:extLst>
              <a:ext uri="{FF2B5EF4-FFF2-40B4-BE49-F238E27FC236}">
                <a16:creationId xmlns:a16="http://schemas.microsoft.com/office/drawing/2014/main" id="{9BB7BA53-8BAC-437D-8288-B2A990BD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4000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Mục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lục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320338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quát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mục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đích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thuật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thiệu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2329" y="2667933"/>
            <a:ext cx="6405164" cy="914978"/>
            <a:chOff x="1848112" y="1575921"/>
            <a:chExt cx="6405164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5" y="1789403"/>
              <a:ext cx="554734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Mô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hình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thực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hiện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và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phân</a:t>
              </a:r>
              <a:r>
                <a:rPr lang="en-GB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 </a:t>
              </a:r>
              <a:r>
                <a:rPr lang="en-GB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ea typeface="Calibri" panose="020F0502020204030204" pitchFamily="34" charset="0"/>
                </a:rPr>
                <a:t>tích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440986"/>
            <a:ext cx="5383988" cy="914978"/>
            <a:chOff x="1848112" y="1575921"/>
            <a:chExt cx="5383988" cy="9149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chế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hướng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9CD0917-402D-452E-80FF-D03090E5E6A9}"/>
              </a:ext>
            </a:extLst>
          </p:cNvPr>
          <p:cNvGrpSpPr/>
          <p:nvPr/>
        </p:nvGrpSpPr>
        <p:grpSpPr>
          <a:xfrm>
            <a:off x="1683621" y="4038252"/>
            <a:ext cx="5383988" cy="914978"/>
            <a:chOff x="1848112" y="1575921"/>
            <a:chExt cx="5383988" cy="91497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F9EAA90-1D64-49D2-94DB-C9BDCFC788C2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Cài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04B0475-74B0-4D81-BF44-8C7D06F7BE45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Tiến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hành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098D4A4-586A-463D-BEC9-6FB13CB0463A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85881" y="3026839"/>
            <a:ext cx="5446295" cy="804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GIỚI THIỆU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714466" y="1274818"/>
            <a:ext cx="10285433" cy="2366230"/>
            <a:chOff x="731301" y="4139408"/>
            <a:chExt cx="7325955" cy="236623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1" y="4801389"/>
              <a:ext cx="7305935" cy="1704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Điểm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hay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chấm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công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điều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quan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trọng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đối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với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doanh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nghiệp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tổ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chức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giáo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dục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Ứng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này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tạo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để</a:t>
              </a:r>
              <a:r>
                <a:rPr lang="en-GB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lưu</a:t>
              </a:r>
              <a:r>
                <a:rPr lang="en-GB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trữ</a:t>
              </a:r>
              <a:r>
                <a:rPr lang="en-GB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ơ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sở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tất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cả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mọi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ngườivà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đó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khớp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với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lưu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trữ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cơ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sở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thì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tham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ghi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lại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(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chấm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công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điểm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…).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1" y="4139408"/>
              <a:ext cx="4244720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Lí</a:t>
              </a: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 do </a:t>
              </a:r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chọn</a:t>
              </a: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đề</a:t>
              </a: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tài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714466" y="4170768"/>
            <a:ext cx="10835850" cy="2233122"/>
            <a:chOff x="731302" y="4139408"/>
            <a:chExt cx="1824474" cy="148498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40950" y="4504403"/>
              <a:ext cx="1814826" cy="1119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Mục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tiêu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án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này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phát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triển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hệ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thống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điểm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phần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hình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video.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Trích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xuất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hữu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ích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loại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để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Ghi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lại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xác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327466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Mục</a:t>
              </a: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accent1"/>
                  </a:solidFill>
                  <a:cs typeface="Arial" pitchFamily="34" charset="0"/>
                </a:rPr>
                <a:t>đích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65F1825-586B-414D-9813-35054C99A5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3252"/>
            <a:ext cx="542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12BC73-D10B-4ABF-97ED-39822C5F1E89}"/>
              </a:ext>
            </a:extLst>
          </p:cNvPr>
          <p:cNvSpPr/>
          <p:nvPr/>
        </p:nvSpPr>
        <p:spPr>
          <a:xfrm>
            <a:off x="683701" y="661576"/>
            <a:ext cx="8797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MÔ HÌNH THỰC HIỆN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683702" y="1534158"/>
            <a:ext cx="5412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VÀ PHÂN TÍCH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856917" y="3015518"/>
            <a:ext cx="5769852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pháp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khai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OpenCV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cộng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Visual Studio Code, Python, Anaconda.</a:t>
            </a:r>
          </a:p>
          <a:p>
            <a:pPr>
              <a:lnSpc>
                <a:spcPct val="150000"/>
              </a:lnSpc>
            </a:pPr>
            <a:endParaRPr lang="en-GB" altLang="ko-KR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2E800-4E9A-4EF6-A462-5030EE39CC43}"/>
              </a:ext>
            </a:extLst>
          </p:cNvPr>
          <p:cNvSpPr txBox="1"/>
          <p:nvPr/>
        </p:nvSpPr>
        <p:spPr>
          <a:xfrm>
            <a:off x="976184" y="4917989"/>
            <a:ext cx="5650585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OpenCV – Wikipédia, a enciclopédia livre">
            <a:extLst>
              <a:ext uri="{FF2B5EF4-FFF2-40B4-BE49-F238E27FC236}">
                <a16:creationId xmlns:a16="http://schemas.microsoft.com/office/drawing/2014/main" id="{ACDC898F-F5E6-4231-B3E7-71BA91EC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394" y="1400213"/>
            <a:ext cx="1714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ập trình Java với Visual Studio Code - Hướng Dẫn Java">
            <a:extLst>
              <a:ext uri="{FF2B5EF4-FFF2-40B4-BE49-F238E27FC236}">
                <a16:creationId xmlns:a16="http://schemas.microsoft.com/office/drawing/2014/main" id="{E69F5175-88A0-4B46-A2A1-845AB6D05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109" y="3955393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125818"/>
              </p:ext>
            </p:extLst>
          </p:nvPr>
        </p:nvGraphicFramePr>
        <p:xfrm>
          <a:off x="10298416" y="4954673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0006" y="296294"/>
            <a:ext cx="10344536" cy="724247"/>
          </a:xfrm>
        </p:spPr>
        <p:txBody>
          <a:bodyPr/>
          <a:lstStyle/>
          <a:p>
            <a:r>
              <a:rPr lang="en-US" sz="3800" b="1" dirty="0">
                <a:solidFill>
                  <a:schemeClr val="tx1"/>
                </a:solidFill>
              </a:rPr>
              <a:t>PHÁT HIỆN VÀ NHẬN DIỆN KHUÔN MẶT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133160"/>
              </p:ext>
            </p:extLst>
          </p:nvPr>
        </p:nvGraphicFramePr>
        <p:xfrm>
          <a:off x="-164153" y="4954673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427914" y="5617716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Heart 3">
            <a:extLst>
              <a:ext uri="{FF2B5EF4-FFF2-40B4-BE49-F238E27FC236}">
                <a16:creationId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10890393" y="5557663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140066" y="1529829"/>
            <a:ext cx="4358365" cy="3305406"/>
            <a:chOff x="4830996" y="1590715"/>
            <a:chExt cx="1574762" cy="33054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2264118"/>
              <a:ext cx="1574762" cy="2632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>
                  <a:cs typeface="Arial" pitchFamily="34" charset="0"/>
                </a:rPr>
                <a:t>Chụp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ảnh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từ</a:t>
              </a:r>
              <a:r>
                <a:rPr lang="en-US" altLang="ko-KR" sz="1600" dirty="0">
                  <a:cs typeface="Arial" pitchFamily="34" charset="0"/>
                </a:rPr>
                <a:t> camera.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>
                  <a:cs typeface="Arial" pitchFamily="34" charset="0"/>
                </a:rPr>
                <a:t>Xử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lí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hình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ảnh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đã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chụp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và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trích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xuất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hình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ảnh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khuôn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mặt</a:t>
              </a:r>
              <a:r>
                <a:rPr lang="en-US" altLang="ko-KR" sz="1600" dirty="0">
                  <a:cs typeface="Arial" pitchFamily="34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1600" dirty="0" err="1">
                  <a:effectLst/>
                  <a:ea typeface="Calibri" panose="020F0502020204030204" pitchFamily="34" charset="0"/>
                </a:rPr>
                <a:t>Tính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giá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trị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riêng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của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hình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ảnh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khuôn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mặt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được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chụp</a:t>
              </a:r>
              <a:r>
                <a:rPr lang="en-US" sz="1600" dirty="0">
                  <a:effectLst/>
                  <a:ea typeface="Calibri" panose="020F0502020204030204" pitchFamily="34" charset="0"/>
                  <a:cs typeface="Arial" pitchFamily="34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>
                  <a:cs typeface="Arial" pitchFamily="34" charset="0"/>
                </a:rPr>
                <a:t>So </a:t>
              </a:r>
              <a:r>
                <a:rPr lang="en-US" altLang="ko-KR" sz="1600" dirty="0" err="1">
                  <a:cs typeface="Arial" pitchFamily="34" charset="0"/>
                </a:rPr>
                <a:t>sánh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với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cơ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sở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dữ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liệu</a:t>
              </a:r>
              <a:r>
                <a:rPr lang="en-US" altLang="ko-KR" sz="1600" dirty="0">
                  <a:cs typeface="Arial" pitchFamily="34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dirty="0" err="1">
                  <a:cs typeface="Arial" pitchFamily="34" charset="0"/>
                </a:rPr>
                <a:t>Bước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nhận</a:t>
              </a:r>
              <a:r>
                <a:rPr lang="en-US" altLang="ko-KR" sz="1600" dirty="0">
                  <a:cs typeface="Arial" pitchFamily="34" charset="0"/>
                </a:rPr>
                <a:t> </a:t>
              </a:r>
              <a:r>
                <a:rPr lang="en-US" altLang="ko-KR" sz="1600" dirty="0" err="1">
                  <a:cs typeface="Arial" pitchFamily="34" charset="0"/>
                </a:rPr>
                <a:t>diện</a:t>
              </a:r>
              <a:r>
                <a:rPr lang="en-US" altLang="ko-KR" sz="1600" dirty="0">
                  <a:cs typeface="Arial" pitchFamily="34" charset="0"/>
                </a:rPr>
                <a:t>.</a:t>
              </a:r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590715"/>
              <a:ext cx="157476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khuôn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mặt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7737352" y="1530825"/>
            <a:ext cx="4454648" cy="3045018"/>
            <a:chOff x="4830996" y="1587509"/>
            <a:chExt cx="1590794" cy="30450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47028" y="2450711"/>
              <a:ext cx="1574762" cy="21818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1600" dirty="0" err="1">
                  <a:effectLst/>
                  <a:ea typeface="Calibri" panose="020F0502020204030204" pitchFamily="34" charset="0"/>
                </a:rPr>
                <a:t>Sử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dụng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thuật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toán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PCA.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Tìm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phù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cơ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sở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dữ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liệu</a:t>
              </a:r>
              <a:r>
                <a:rPr lang="en-GB" sz="16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GB" sz="1600" dirty="0" err="1">
                  <a:effectLst/>
                  <a:ea typeface="Calibri" panose="020F0502020204030204" pitchFamily="34" charset="0"/>
                </a:rPr>
                <a:t>Cập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nhật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bảng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ghi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chú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thời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gian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với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hình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ảnh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khuôn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mặt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tương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 </a:t>
              </a:r>
              <a:r>
                <a:rPr lang="en-GB" sz="1600" dirty="0" err="1">
                  <a:effectLst/>
                  <a:ea typeface="Calibri" panose="020F0502020204030204" pitchFamily="34" charset="0"/>
                </a:rPr>
                <a:t>ứng</a:t>
              </a:r>
              <a:r>
                <a:rPr lang="en-GB" sz="1600" dirty="0">
                  <a:effectLst/>
                  <a:ea typeface="Calibri" panose="020F0502020204030204" pitchFamily="34" charset="0"/>
                </a:rPr>
                <a:t>.</a:t>
              </a:r>
              <a:endPara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587509"/>
              <a:ext cx="1574762" cy="4680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2400" b="1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Nhận</a:t>
              </a:r>
              <a:r>
                <a:rPr lang="en-GB" sz="24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2400" b="1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diện</a:t>
              </a:r>
              <a:r>
                <a:rPr lang="en-GB" sz="24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2400" b="1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24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2400" b="1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endPara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Freeform 18">
            <a:extLst>
              <a:ext uri="{FF2B5EF4-FFF2-40B4-BE49-F238E27FC236}">
                <a16:creationId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496308" y="1978179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82" name="Graphic 421">
            <a:extLst>
              <a:ext uri="{FF2B5EF4-FFF2-40B4-BE49-F238E27FC236}">
                <a16:creationId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4127904" y="1978179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076" y="187027"/>
            <a:ext cx="12001663" cy="455276"/>
          </a:xfrm>
        </p:spPr>
        <p:txBody>
          <a:bodyPr/>
          <a:lstStyle/>
          <a:p>
            <a:r>
              <a:rPr lang="en-US" dirty="0"/>
              <a:t>TIẾN  HÀNH LẬP TRÌNH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440629" y="1427296"/>
            <a:ext cx="3502513" cy="1239389"/>
            <a:chOff x="-812099" y="1067927"/>
            <a:chExt cx="5597623" cy="12393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183363" y="1067927"/>
              <a:ext cx="42417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Capture_Image.py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812099" y="1383986"/>
              <a:ext cx="5597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Nhiệm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vụ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chụp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ảnh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video camera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thông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tin ID, name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877993" y="860203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10018386" y="1038999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463084" y="3269037"/>
            <a:ext cx="3504666" cy="1225400"/>
            <a:chOff x="-1093480" y="1037656"/>
            <a:chExt cx="5087240" cy="12254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679615" y="1037656"/>
              <a:ext cx="4241713" cy="604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2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Train_Image.py</a:t>
              </a:r>
              <a:endParaRPr lang="en-US" sz="1800" b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ko-KR" altLang="en-US" sz="14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1093480" y="1339726"/>
              <a:ext cx="50872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Chứa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hàm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chính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hàm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train image,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gán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label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cho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ảnh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với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folder “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TrainingImage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”.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877994" y="27540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-78241" y="1383408"/>
            <a:ext cx="4446592" cy="1379710"/>
            <a:chOff x="-475010" y="1068012"/>
            <a:chExt cx="4241713" cy="13797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Main.py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Tất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cả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ở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đây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diện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hoàn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thành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điểm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danh</a:t>
              </a:r>
              <a:r>
                <a:rPr lang="en-GB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35331" y="84882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-78241" y="3157645"/>
            <a:ext cx="4379171" cy="1346020"/>
            <a:chOff x="-562829" y="917036"/>
            <a:chExt cx="4576341" cy="13460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562829" y="917036"/>
              <a:ext cx="45763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haarcascade_frontalface_defaultx.xml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074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Đây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file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hỗ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trợ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phép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xây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hàm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khuôn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GB" dirty="0" err="1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ó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áp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lọc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trên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cửa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sổ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trượt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khung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GB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hình</a:t>
              </a:r>
              <a:r>
                <a: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04063" y="2697485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28716" y="2823264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91648" y="2883185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38352" y="947777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AA38F55-8B16-468F-B07A-7706DDE1005D}"/>
              </a:ext>
            </a:extLst>
          </p:cNvPr>
          <p:cNvSpPr/>
          <p:nvPr/>
        </p:nvSpPr>
        <p:spPr>
          <a:xfrm>
            <a:off x="1814258" y="4628304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3A667-3744-462C-A775-9AEF5C0871BA}"/>
              </a:ext>
            </a:extLst>
          </p:cNvPr>
          <p:cNvSpPr/>
          <p:nvPr/>
        </p:nvSpPr>
        <p:spPr>
          <a:xfrm>
            <a:off x="9885772" y="4576773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A63B096-010B-4843-B805-C6FB1C7952EA}"/>
              </a:ext>
            </a:extLst>
          </p:cNvPr>
          <p:cNvSpPr/>
          <p:nvPr/>
        </p:nvSpPr>
        <p:spPr>
          <a:xfrm>
            <a:off x="1912404" y="4765319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7">
            <a:extLst>
              <a:ext uri="{FF2B5EF4-FFF2-40B4-BE49-F238E27FC236}">
                <a16:creationId xmlns:a16="http://schemas.microsoft.com/office/drawing/2014/main" id="{A2CA8F26-BC13-4987-94BE-67A321E9E08F}"/>
              </a:ext>
            </a:extLst>
          </p:cNvPr>
          <p:cNvSpPr/>
          <p:nvPr/>
        </p:nvSpPr>
        <p:spPr>
          <a:xfrm>
            <a:off x="9992780" y="467830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B19A55-E4AE-4DF1-81A4-4B5CEB35599E}"/>
              </a:ext>
            </a:extLst>
          </p:cNvPr>
          <p:cNvSpPr txBox="1"/>
          <p:nvPr/>
        </p:nvSpPr>
        <p:spPr>
          <a:xfrm>
            <a:off x="1053413" y="5156028"/>
            <a:ext cx="6135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Check_camera.py</a:t>
            </a:r>
            <a:endParaRPr lang="en-US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4A7DBE-AEDF-409D-B8E2-99F2DD797249}"/>
              </a:ext>
            </a:extLst>
          </p:cNvPr>
          <p:cNvSpPr txBox="1"/>
          <p:nvPr/>
        </p:nvSpPr>
        <p:spPr>
          <a:xfrm>
            <a:off x="617362" y="5486048"/>
            <a:ext cx="613513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 webcam.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C2B5F4-8E2C-4A96-841A-BF40286C46A1}"/>
              </a:ext>
            </a:extLst>
          </p:cNvPr>
          <p:cNvSpPr txBox="1"/>
          <p:nvPr/>
        </p:nvSpPr>
        <p:spPr>
          <a:xfrm>
            <a:off x="9517619" y="5162882"/>
            <a:ext cx="1490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Recognize.py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13ED45-7C00-48C8-9078-2CC30AF82925}"/>
              </a:ext>
            </a:extLst>
          </p:cNvPr>
          <p:cNvSpPr txBox="1"/>
          <p:nvPr/>
        </p:nvSpPr>
        <p:spPr>
          <a:xfrm>
            <a:off x="8511532" y="5609147"/>
            <a:ext cx="3502513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5" grpId="0" animBg="1"/>
      <p:bldP spid="6" grpId="0" animBg="1"/>
      <p:bldP spid="42" grpId="0" animBg="1"/>
      <p:bldP spid="44" grpId="0" animBg="1"/>
      <p:bldP spid="46" grpId="0"/>
      <p:bldP spid="48" grpId="0"/>
      <p:bldP spid="50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42" name="Graphic 4">
                  <a:extLst>
                    <a:ext uri="{FF2B5EF4-FFF2-40B4-BE49-F238E27FC236}">
                      <a16:creationId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TỔNG KẾT</a:t>
            </a: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763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PC</cp:lastModifiedBy>
  <cp:revision>151</cp:revision>
  <dcterms:created xsi:type="dcterms:W3CDTF">2018-04-24T17:14:44Z</dcterms:created>
  <dcterms:modified xsi:type="dcterms:W3CDTF">2020-08-26T04:15:45Z</dcterms:modified>
</cp:coreProperties>
</file>